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65" r:id="rId3"/>
    <p:sldId id="264" r:id="rId4"/>
    <p:sldId id="266" r:id="rId5"/>
    <p:sldId id="257" r:id="rId6"/>
    <p:sldId id="263" r:id="rId7"/>
    <p:sldId id="268" r:id="rId8"/>
    <p:sldId id="271" r:id="rId9"/>
    <p:sldId id="272" r:id="rId10"/>
    <p:sldId id="27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9406059-63F7-41C7-8237-7599A9D21009}" type="datetimeFigureOut">
              <a:rPr lang="ar-IQ" smtClean="0"/>
              <a:pPr/>
              <a:t>28/06/1440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436C9E-27C9-49EE-9E38-3AD1BFEE3BC6}" type="slidenum">
              <a:rPr lang="ar-IQ" smtClean="0"/>
              <a:pPr/>
              <a:t>‹#›</a:t>
            </a:fld>
            <a:endParaRPr lang="ar-IQ"/>
          </a:p>
        </p:txBody>
      </p:sp>
    </p:spTree>
    <p:extLst>
      <p:ext uri="{BB962C8B-B14F-4D97-AF65-F5344CB8AC3E}">
        <p14:creationId xmlns:p14="http://schemas.microsoft.com/office/powerpoint/2010/main" val="2824611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B436C9E-27C9-49EE-9E38-3AD1BFEE3BC6}" type="slidenum">
              <a:rPr lang="ar-IQ" smtClean="0"/>
              <a:pPr/>
              <a:t>1</a:t>
            </a:fld>
            <a:endParaRPr lang="ar-IQ"/>
          </a:p>
        </p:txBody>
      </p:sp>
    </p:spTree>
    <p:extLst>
      <p:ext uri="{BB962C8B-B14F-4D97-AF65-F5344CB8AC3E}">
        <p14:creationId xmlns:p14="http://schemas.microsoft.com/office/powerpoint/2010/main" val="145735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28/06/1440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2000"/>
            <a:lum/>
          </a:blip>
          <a:srcRect/>
          <a:tile tx="0" ty="0" sx="100000" sy="100000" flip="none" algn="tl"/>
        </a:blip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2708920"/>
            <a:ext cx="7846640" cy="2929880"/>
          </a:xfrm>
        </p:spPr>
        <p:txBody>
          <a:bodyPr>
            <a:normAutofit fontScale="55000" lnSpcReduction="20000"/>
          </a:bodyPr>
          <a:lstStyle/>
          <a:p>
            <a:r>
              <a:rPr lang="en-US" sz="7700" b="1" i="1" dirty="0" smtClean="0">
                <a:solidFill>
                  <a:schemeClr val="tx1"/>
                </a:solidFill>
              </a:rPr>
              <a:t>By</a:t>
            </a:r>
            <a:r>
              <a:rPr lang="en-US" sz="7000" b="1" i="1" dirty="0" smtClean="0">
                <a:solidFill>
                  <a:schemeClr val="tx1"/>
                </a:solidFill>
              </a:rPr>
              <a:t> </a:t>
            </a:r>
          </a:p>
          <a:p>
            <a:r>
              <a:rPr lang="en-US" sz="8600" b="1" i="1" dirty="0" smtClean="0">
                <a:solidFill>
                  <a:schemeClr val="tx1"/>
                </a:solidFill>
              </a:rPr>
              <a:t>Professor</a:t>
            </a:r>
          </a:p>
          <a:p>
            <a:r>
              <a:rPr lang="en-US" sz="8600" b="1" i="1" dirty="0" smtClean="0">
                <a:solidFill>
                  <a:schemeClr val="tx1"/>
                </a:solidFill>
              </a:rPr>
              <a:t>Dr. Jamal Ahmed</a:t>
            </a:r>
            <a:r>
              <a:rPr lang="en-US" sz="4000" b="1" i="1" dirty="0" smtClean="0">
                <a:solidFill>
                  <a:schemeClr val="tx1"/>
                </a:solidFill>
              </a:rPr>
              <a:t> </a:t>
            </a:r>
            <a:r>
              <a:rPr lang="en-US" sz="8600" b="1" i="1" dirty="0" smtClean="0">
                <a:solidFill>
                  <a:schemeClr val="tx1"/>
                </a:solidFill>
              </a:rPr>
              <a:t>Abdul-Barry </a:t>
            </a:r>
            <a:endParaRPr lang="ar-IQ" sz="8600" b="1" i="1" dirty="0">
              <a:solidFill>
                <a:schemeClr val="tx1"/>
              </a:solidFill>
            </a:endParaRPr>
          </a:p>
        </p:txBody>
      </p:sp>
      <p:sp>
        <p:nvSpPr>
          <p:cNvPr id="4" name="مستطيل 3"/>
          <p:cNvSpPr/>
          <p:nvPr/>
        </p:nvSpPr>
        <p:spPr>
          <a:xfrm>
            <a:off x="323528" y="908720"/>
            <a:ext cx="8357963"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Transport of Glucose</a:t>
            </a:r>
            <a:endParaRPr lang="ar-IQ" sz="7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86497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DD9482A-DF22-49A2-B4EB-E2A2B7D479DF}" type="slidenum">
              <a:rPr lang="en-US">
                <a:solidFill>
                  <a:srgbClr val="000000"/>
                </a:solidFill>
              </a:rPr>
              <a:pPr>
                <a:defRPr/>
              </a:pPr>
              <a:t>10</a:t>
            </a:fld>
            <a:endParaRPr lang="en-US">
              <a:solidFill>
                <a:srgbClr val="000000"/>
              </a:solidFill>
            </a:endParaRPr>
          </a:p>
        </p:txBody>
      </p:sp>
      <p:sp>
        <p:nvSpPr>
          <p:cNvPr id="83971" name="WordArt 7"/>
          <p:cNvSpPr>
            <a:spLocks noChangeArrowheads="1" noChangeShapeType="1" noTextEdit="1"/>
          </p:cNvSpPr>
          <p:nvPr/>
        </p:nvSpPr>
        <p:spPr bwMode="auto">
          <a:xfrm>
            <a:off x="395536" y="332657"/>
            <a:ext cx="8424936" cy="5617294"/>
          </a:xfrm>
          <a:prstGeom prst="rect">
            <a:avLst/>
          </a:prstGeom>
        </p:spPr>
        <p:txBody>
          <a:bodyPr wrap="none" fromWordArt="1">
            <a:prstTxWarp prst="textPlain">
              <a:avLst>
                <a:gd name="adj" fmla="val 50689"/>
              </a:avLst>
            </a:prstTxWarp>
          </a:bodyPr>
          <a:lstStyle/>
          <a:p>
            <a:pPr algn="ctr" rtl="0" fontAlgn="base">
              <a:spcBef>
                <a:spcPct val="0"/>
              </a:spcBef>
              <a:spcAft>
                <a:spcPct val="0"/>
              </a:spcAft>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ladimir Script"/>
                <a:cs typeface="Times New Roman" pitchFamily="18" charset="0"/>
              </a:rPr>
              <a:t>Thank You</a:t>
            </a:r>
            <a:endParaRPr lang="ar-IQ"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ladimir Script"/>
              <a:cs typeface="Times New Roman" pitchFamily="18" charset="0"/>
            </a:endParaRPr>
          </a:p>
        </p:txBody>
      </p:sp>
    </p:spTree>
    <p:extLst>
      <p:ext uri="{BB962C8B-B14F-4D97-AF65-F5344CB8AC3E}">
        <p14:creationId xmlns:p14="http://schemas.microsoft.com/office/powerpoint/2010/main" val="255803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normAutofit fontScale="90000"/>
          </a:bodyPr>
          <a:lstStyle/>
          <a:p>
            <a:r>
              <a:rPr lang="ar-IQ" dirty="0" smtClean="0"/>
              <a:t/>
            </a:r>
            <a:br>
              <a:rPr lang="ar-IQ" dirty="0" smtClean="0"/>
            </a:br>
            <a:r>
              <a:rPr lang="en-US" b="1" i="1" u="sng" dirty="0" smtClean="0">
                <a:solidFill>
                  <a:srgbClr val="FFFF00"/>
                </a:solidFill>
              </a:rPr>
              <a:t>TRANSPORT OF GLUCOSE</a:t>
            </a:r>
            <a:endParaRPr lang="ar-IQ" i="1" u="sng" dirty="0">
              <a:solidFill>
                <a:srgbClr val="FFFF00"/>
              </a:solidFill>
            </a:endParaRPr>
          </a:p>
        </p:txBody>
      </p:sp>
      <p:sp>
        <p:nvSpPr>
          <p:cNvPr id="3" name="عنصر نائب للمحتوى 2"/>
          <p:cNvSpPr>
            <a:spLocks noGrp="1"/>
          </p:cNvSpPr>
          <p:nvPr>
            <p:ph idx="1"/>
          </p:nvPr>
        </p:nvSpPr>
        <p:spPr>
          <a:solidFill>
            <a:schemeClr val="accent5">
              <a:lumMod val="20000"/>
              <a:lumOff val="80000"/>
            </a:schemeClr>
          </a:solidFill>
        </p:spPr>
        <p:txBody>
          <a:bodyPr/>
          <a:lstStyle/>
          <a:p>
            <a:pPr marL="0" indent="0" algn="l" rtl="0">
              <a:buNone/>
            </a:pPr>
            <a:r>
              <a:rPr lang="en-US" sz="2400" b="1" i="1" dirty="0" smtClean="0"/>
              <a:t>Glucose </a:t>
            </a:r>
            <a:r>
              <a:rPr lang="en-US" sz="2400" b="1" i="1" dirty="0"/>
              <a:t>cannot diffuse directly into cells, but enters by one of </a:t>
            </a:r>
            <a:r>
              <a:rPr lang="en-US" sz="2400" b="1" i="1" dirty="0" smtClean="0"/>
              <a:t> </a:t>
            </a:r>
          </a:p>
          <a:p>
            <a:pPr marL="0" indent="0" algn="l" rtl="0">
              <a:buNone/>
            </a:pPr>
            <a:r>
              <a:rPr lang="en-US" sz="2400" b="1" i="1" dirty="0" smtClean="0"/>
              <a:t>  </a:t>
            </a:r>
            <a:r>
              <a:rPr lang="en-US" sz="2400" b="1" i="1" u="sng" dirty="0" smtClean="0"/>
              <a:t>two </a:t>
            </a:r>
            <a:r>
              <a:rPr lang="en-US" sz="2400" b="1" i="1" u="sng" dirty="0"/>
              <a:t>transport mechanisms</a:t>
            </a:r>
            <a:r>
              <a:rPr lang="en-US" sz="2400" b="1" i="1" u="sng" dirty="0" smtClean="0"/>
              <a:t>:</a:t>
            </a:r>
          </a:p>
          <a:p>
            <a:pPr marL="514350" indent="-514350" algn="l" rtl="0">
              <a:buFont typeface="+mj-lt"/>
              <a:buAutoNum type="arabicPeriod"/>
            </a:pPr>
            <a:endParaRPr lang="en-US" sz="2400" i="1" dirty="0" smtClean="0"/>
          </a:p>
          <a:p>
            <a:pPr marL="514350" indent="-514350" algn="l" rtl="0">
              <a:buFont typeface="+mj-lt"/>
              <a:buAutoNum type="arabicPeriod"/>
            </a:pPr>
            <a:r>
              <a:rPr lang="en-US" sz="2400" i="1" dirty="0" smtClean="0"/>
              <a:t> </a:t>
            </a:r>
            <a:r>
              <a:rPr lang="en-US" sz="2400" i="1" dirty="0"/>
              <a:t>a </a:t>
            </a:r>
            <a:r>
              <a:rPr lang="en-US" sz="2400" b="1" i="1" dirty="0">
                <a:solidFill>
                  <a:srgbClr val="FF0000"/>
                </a:solidFill>
              </a:rPr>
              <a:t>Na</a:t>
            </a:r>
            <a:r>
              <a:rPr lang="en-US" sz="2400" b="1" i="1" baseline="30000" dirty="0">
                <a:solidFill>
                  <a:srgbClr val="FF0000"/>
                </a:solidFill>
              </a:rPr>
              <a:t>+</a:t>
            </a:r>
            <a:r>
              <a:rPr lang="en-US" sz="2400" b="1" i="1" dirty="0">
                <a:solidFill>
                  <a:srgbClr val="FF0000"/>
                </a:solidFill>
              </a:rPr>
              <a:t>-independent </a:t>
            </a:r>
            <a:r>
              <a:rPr lang="en-US" sz="2400" i="1" dirty="0" smtClean="0"/>
              <a:t>facilitated </a:t>
            </a:r>
            <a:r>
              <a:rPr lang="en-US" sz="2400" i="1" dirty="0"/>
              <a:t>diffusion transport </a:t>
            </a:r>
            <a:r>
              <a:rPr lang="en-US" sz="2400" i="1" dirty="0" smtClean="0"/>
              <a:t>system.   </a:t>
            </a:r>
          </a:p>
          <a:p>
            <a:pPr marL="514350" indent="-514350" algn="l" rtl="0">
              <a:buFont typeface="+mj-lt"/>
              <a:buAutoNum type="arabicPeriod"/>
            </a:pPr>
            <a:endParaRPr lang="en-US" sz="2400" b="1" i="1" dirty="0" smtClean="0"/>
          </a:p>
          <a:p>
            <a:pPr marL="514350" indent="-514350" algn="l" rtl="0">
              <a:buNone/>
            </a:pPr>
            <a:r>
              <a:rPr lang="en-US" sz="2400" b="1" i="1" dirty="0" smtClean="0"/>
              <a:t>                                 </a:t>
            </a:r>
            <a:r>
              <a:rPr lang="en-US" sz="3600" b="1" i="1" dirty="0" smtClean="0"/>
              <a:t>or</a:t>
            </a:r>
            <a:r>
              <a:rPr lang="en-US" sz="3600" i="1" dirty="0" smtClean="0"/>
              <a:t> </a:t>
            </a:r>
          </a:p>
          <a:p>
            <a:pPr marL="514350" indent="-514350" algn="l" rtl="0">
              <a:buFont typeface="+mj-lt"/>
              <a:buAutoNum type="arabicPeriod"/>
            </a:pPr>
            <a:r>
              <a:rPr lang="en-US" sz="2400" i="1" dirty="0" smtClean="0"/>
              <a:t>a </a:t>
            </a:r>
            <a:r>
              <a:rPr lang="en-US" sz="2400" b="1" i="1" dirty="0">
                <a:solidFill>
                  <a:srgbClr val="FF0000"/>
                </a:solidFill>
              </a:rPr>
              <a:t>Na</a:t>
            </a:r>
            <a:r>
              <a:rPr lang="en-US" sz="2400" b="1" i="1" baseline="30000" dirty="0">
                <a:solidFill>
                  <a:srgbClr val="FF0000"/>
                </a:solidFill>
              </a:rPr>
              <a:t>+</a:t>
            </a:r>
            <a:r>
              <a:rPr lang="en-US" sz="2400" b="1" i="1" dirty="0">
                <a:solidFill>
                  <a:srgbClr val="FF0000"/>
                </a:solidFill>
              </a:rPr>
              <a:t>-monosaccharide </a:t>
            </a:r>
            <a:r>
              <a:rPr lang="en-US" sz="2400" i="1" dirty="0" smtClean="0"/>
              <a:t>co-transporter system</a:t>
            </a:r>
            <a:r>
              <a:rPr lang="en-US" dirty="0" smtClean="0"/>
              <a:t>.</a:t>
            </a:r>
            <a:endParaRPr lang="ar-IQ" dirty="0"/>
          </a:p>
        </p:txBody>
      </p:sp>
    </p:spTree>
    <p:extLst>
      <p:ext uri="{BB962C8B-B14F-4D97-AF65-F5344CB8AC3E}">
        <p14:creationId xmlns:p14="http://schemas.microsoft.com/office/powerpoint/2010/main" val="3199079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784976" cy="1143000"/>
          </a:xfrm>
        </p:spPr>
        <p:txBody>
          <a:bodyPr>
            <a:normAutofit fontScale="90000"/>
          </a:bodyPr>
          <a:lstStyle/>
          <a:p>
            <a:pPr algn="l"/>
            <a:r>
              <a:rPr lang="en-US" b="1" i="1" u="sng" dirty="0" smtClean="0">
                <a:solidFill>
                  <a:srgbClr val="FFFF00"/>
                </a:solidFill>
              </a:rPr>
              <a:t>1. Na</a:t>
            </a:r>
            <a:r>
              <a:rPr lang="en-US" b="1" i="1" u="sng" baseline="30000" dirty="0">
                <a:solidFill>
                  <a:srgbClr val="FFFF00"/>
                </a:solidFill>
              </a:rPr>
              <a:t>+</a:t>
            </a:r>
            <a:r>
              <a:rPr lang="en-US" b="1" i="1" u="sng" dirty="0">
                <a:solidFill>
                  <a:srgbClr val="FFFF00"/>
                </a:solidFill>
              </a:rPr>
              <a:t>-independent facilitated diffusion transport system</a:t>
            </a:r>
            <a:endParaRPr lang="ar-IQ" b="1" i="1" u="sng" dirty="0">
              <a:solidFill>
                <a:srgbClr val="FFFF00"/>
              </a:solidFill>
            </a:endParaRPr>
          </a:p>
        </p:txBody>
      </p:sp>
      <p:sp>
        <p:nvSpPr>
          <p:cNvPr id="3" name="عنصر نائب للمحتوى 2"/>
          <p:cNvSpPr>
            <a:spLocks noGrp="1"/>
          </p:cNvSpPr>
          <p:nvPr>
            <p:ph idx="1"/>
          </p:nvPr>
        </p:nvSpPr>
        <p:spPr>
          <a:xfrm>
            <a:off x="457200" y="1711349"/>
            <a:ext cx="8229600" cy="4525963"/>
          </a:xfrm>
          <a:solidFill>
            <a:schemeClr val="accent5">
              <a:lumMod val="20000"/>
              <a:lumOff val="80000"/>
            </a:schemeClr>
          </a:solidFill>
        </p:spPr>
        <p:txBody>
          <a:bodyPr/>
          <a:lstStyle/>
          <a:p>
            <a:pPr marL="0" indent="0" algn="l" rtl="0">
              <a:buNone/>
            </a:pPr>
            <a:r>
              <a:rPr lang="en-US" dirty="0" smtClean="0"/>
              <a:t>     </a:t>
            </a:r>
            <a:r>
              <a:rPr lang="en-US" sz="2400" i="1" dirty="0" smtClean="0"/>
              <a:t>This </a:t>
            </a:r>
            <a:r>
              <a:rPr lang="en-US" sz="2400" i="1" dirty="0"/>
              <a:t>system is mediated by a family of at least fourteen </a:t>
            </a:r>
            <a:r>
              <a:rPr lang="en-US" sz="2400" i="1" dirty="0" smtClean="0"/>
              <a:t>  </a:t>
            </a:r>
          </a:p>
          <a:p>
            <a:pPr marL="0" indent="0" algn="l" rtl="0">
              <a:buNone/>
            </a:pPr>
            <a:r>
              <a:rPr lang="en-US" sz="2400" i="1" dirty="0" smtClean="0"/>
              <a:t>        glucose </a:t>
            </a:r>
            <a:r>
              <a:rPr lang="en-US" sz="2400" i="1" dirty="0"/>
              <a:t>transporters in </a:t>
            </a:r>
            <a:r>
              <a:rPr lang="en-US" sz="2400" i="1" dirty="0" smtClean="0"/>
              <a:t>cell membranes.</a:t>
            </a:r>
          </a:p>
          <a:p>
            <a:pPr marL="0" indent="0" algn="l" rtl="0">
              <a:buNone/>
            </a:pPr>
            <a:r>
              <a:rPr lang="en-US" sz="2400" i="1" dirty="0" smtClean="0"/>
              <a:t>     </a:t>
            </a:r>
          </a:p>
          <a:p>
            <a:pPr marL="0" indent="0" algn="l" rtl="0">
              <a:buNone/>
            </a:pPr>
            <a:r>
              <a:rPr lang="en-US" sz="2400" i="1" dirty="0" smtClean="0"/>
              <a:t>       They </a:t>
            </a:r>
            <a:r>
              <a:rPr lang="en-US" sz="2400" i="1" dirty="0"/>
              <a:t>are designated </a:t>
            </a:r>
            <a:r>
              <a:rPr lang="en-US" sz="2400" i="1" dirty="0" smtClean="0"/>
              <a:t>to </a:t>
            </a:r>
            <a:r>
              <a:rPr lang="en-US" sz="2800" b="1" i="1" dirty="0" smtClean="0">
                <a:solidFill>
                  <a:srgbClr val="C00000"/>
                </a:solidFill>
              </a:rPr>
              <a:t>GLUT-1</a:t>
            </a:r>
            <a:r>
              <a:rPr lang="en-US" sz="2800" b="1" i="1" dirty="0" smtClean="0"/>
              <a:t>  to  </a:t>
            </a:r>
            <a:r>
              <a:rPr lang="en-US" sz="2800" b="1" i="1" dirty="0" smtClean="0">
                <a:solidFill>
                  <a:srgbClr val="C00000"/>
                </a:solidFill>
              </a:rPr>
              <a:t>GLUT-14</a:t>
            </a:r>
            <a:r>
              <a:rPr lang="en-US" sz="2800" b="1" i="1" dirty="0" smtClean="0"/>
              <a:t>       </a:t>
            </a:r>
          </a:p>
          <a:p>
            <a:pPr marL="0" indent="0" algn="l" rtl="0">
              <a:buNone/>
            </a:pPr>
            <a:r>
              <a:rPr lang="en-US" sz="2400" b="1" i="1" dirty="0" smtClean="0"/>
              <a:t>       </a:t>
            </a:r>
          </a:p>
          <a:p>
            <a:pPr marL="0" indent="0" algn="l" rtl="0">
              <a:buNone/>
            </a:pPr>
            <a:r>
              <a:rPr lang="en-US" sz="2400" b="1" i="1" dirty="0" smtClean="0"/>
              <a:t>       Glucose </a:t>
            </a:r>
            <a:r>
              <a:rPr lang="en-US" sz="2400" b="1" i="1" dirty="0"/>
              <a:t>transporter </a:t>
            </a:r>
            <a:r>
              <a:rPr lang="en-US" sz="2800" b="1" i="1" dirty="0"/>
              <a:t>1 to </a:t>
            </a:r>
            <a:r>
              <a:rPr lang="en-US" sz="2800" b="1" i="1" dirty="0" smtClean="0"/>
              <a:t>14</a:t>
            </a:r>
            <a:r>
              <a:rPr lang="en-US" sz="2800" b="1" i="1" dirty="0" smtClean="0"/>
              <a:t>.</a:t>
            </a:r>
          </a:p>
          <a:p>
            <a:pPr marL="0" lvl="0" indent="0" algn="l" rtl="0">
              <a:buNone/>
            </a:pPr>
            <a:r>
              <a:rPr lang="en-US" sz="2400" i="1" dirty="0">
                <a:solidFill>
                  <a:prstClr val="black"/>
                </a:solidFill>
              </a:rPr>
              <a:t> </a:t>
            </a:r>
            <a:endParaRPr lang="en-US" sz="2400" i="1" dirty="0" smtClean="0">
              <a:solidFill>
                <a:prstClr val="black"/>
              </a:solidFill>
            </a:endParaRPr>
          </a:p>
          <a:p>
            <a:pPr marL="0" lvl="0" indent="0" algn="l" rtl="0">
              <a:buNone/>
            </a:pPr>
            <a:r>
              <a:rPr lang="en-US" sz="2400" i="1" dirty="0" smtClean="0">
                <a:solidFill>
                  <a:prstClr val="black"/>
                </a:solidFill>
              </a:rPr>
              <a:t>These </a:t>
            </a:r>
            <a:r>
              <a:rPr lang="en-US" sz="2400" i="1" dirty="0">
                <a:solidFill>
                  <a:prstClr val="black"/>
                </a:solidFill>
              </a:rPr>
              <a:t>transporters exist in the membrane in </a:t>
            </a:r>
            <a:r>
              <a:rPr lang="en-US" sz="2400" i="1" dirty="0" smtClean="0">
                <a:solidFill>
                  <a:prstClr val="black"/>
                </a:solidFill>
              </a:rPr>
              <a:t>two conformational    </a:t>
            </a:r>
          </a:p>
          <a:p>
            <a:pPr marL="0" lvl="0" indent="0" algn="l" rtl="0">
              <a:buNone/>
            </a:pPr>
            <a:r>
              <a:rPr lang="en-US" sz="2400" i="1" dirty="0">
                <a:solidFill>
                  <a:prstClr val="black"/>
                </a:solidFill>
              </a:rPr>
              <a:t> </a:t>
            </a:r>
            <a:r>
              <a:rPr lang="en-US" sz="2400" i="1" dirty="0" smtClean="0">
                <a:solidFill>
                  <a:prstClr val="black"/>
                </a:solidFill>
              </a:rPr>
              <a:t>  states. </a:t>
            </a:r>
            <a:endParaRPr lang="ar-IQ" sz="2800" b="1" i="1" dirty="0"/>
          </a:p>
        </p:txBody>
      </p:sp>
    </p:spTree>
    <p:extLst>
      <p:ext uri="{BB962C8B-B14F-4D97-AF65-F5344CB8AC3E}">
        <p14:creationId xmlns:p14="http://schemas.microsoft.com/office/powerpoint/2010/main" val="624562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363272" cy="5865515"/>
          </a:xfrm>
          <a:solidFill>
            <a:schemeClr val="accent5">
              <a:lumMod val="20000"/>
              <a:lumOff val="80000"/>
            </a:schemeClr>
          </a:solidFill>
        </p:spPr>
        <p:txBody>
          <a:bodyPr>
            <a:normAutofit/>
          </a:bodyPr>
          <a:lstStyle/>
          <a:p>
            <a:pPr marL="0" indent="0" algn="l" rtl="0">
              <a:buNone/>
            </a:pPr>
            <a:r>
              <a:rPr lang="en-US" sz="2400" i="1" dirty="0" smtClean="0"/>
              <a:t>    </a:t>
            </a:r>
            <a:r>
              <a:rPr lang="en-US" sz="2400" b="1" i="1" u="sng" dirty="0" smtClean="0"/>
              <a:t>Extracellular</a:t>
            </a:r>
            <a:r>
              <a:rPr lang="en-US" sz="2400" b="1" i="1" dirty="0" smtClean="0"/>
              <a:t>  </a:t>
            </a:r>
          </a:p>
          <a:p>
            <a:pPr marL="0" indent="0" algn="l" rtl="0">
              <a:buNone/>
            </a:pPr>
            <a:r>
              <a:rPr lang="en-US" sz="2400" b="1" i="1" dirty="0"/>
              <a:t> </a:t>
            </a:r>
            <a:r>
              <a:rPr lang="en-US" sz="2400" i="1" dirty="0" smtClean="0"/>
              <a:t>1.Glucose </a:t>
            </a:r>
            <a:r>
              <a:rPr lang="en-US" sz="2400" i="1" dirty="0"/>
              <a:t>binds to the </a:t>
            </a:r>
            <a:r>
              <a:rPr lang="en-US" sz="2400" i="1" dirty="0" smtClean="0"/>
              <a:t>transporter.</a:t>
            </a:r>
          </a:p>
          <a:p>
            <a:pPr marL="0" indent="0" algn="l" rtl="0">
              <a:buNone/>
            </a:pPr>
            <a:r>
              <a:rPr lang="en-US" sz="2400" i="1" dirty="0" smtClean="0"/>
              <a:t> </a:t>
            </a:r>
          </a:p>
          <a:p>
            <a:pPr marL="0" indent="0" algn="l" rtl="0">
              <a:buNone/>
            </a:pPr>
            <a:r>
              <a:rPr lang="en-US" sz="2400" i="1" dirty="0" smtClean="0"/>
              <a:t>2. Alters </a:t>
            </a:r>
            <a:r>
              <a:rPr lang="en-US" sz="2400" i="1" dirty="0"/>
              <a:t>its conformation, transporting </a:t>
            </a:r>
            <a:r>
              <a:rPr lang="en-US" sz="2400" i="1" dirty="0" smtClean="0"/>
              <a:t>glucose across </a:t>
            </a:r>
            <a:r>
              <a:rPr lang="en-US" sz="2400" i="1" dirty="0"/>
              <a:t>the cell </a:t>
            </a:r>
            <a:r>
              <a:rPr lang="en-US" sz="2400" i="1" dirty="0" smtClean="0"/>
              <a:t>  </a:t>
            </a:r>
          </a:p>
          <a:p>
            <a:pPr marL="0" indent="0" algn="l" rtl="0">
              <a:buNone/>
            </a:pPr>
            <a:r>
              <a:rPr lang="en-US" sz="2400" i="1" dirty="0" smtClean="0"/>
              <a:t>       membrane.</a:t>
            </a:r>
            <a:endParaRPr lang="ar-IQ" sz="2400" i="1" dirty="0"/>
          </a:p>
        </p:txBody>
      </p:sp>
    </p:spTree>
    <p:extLst>
      <p:ext uri="{BB962C8B-B14F-4D97-AF65-F5344CB8AC3E}">
        <p14:creationId xmlns:p14="http://schemas.microsoft.com/office/powerpoint/2010/main" val="3796293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smtClean="0">
                <a:solidFill>
                  <a:srgbClr val="FFFF00"/>
                </a:solidFill>
              </a:rPr>
              <a:t>Conformational States of Glucose transporters</a:t>
            </a:r>
            <a:endParaRPr lang="ar-IQ" b="1" i="1" dirty="0">
              <a:solidFill>
                <a:srgbClr val="FFFF00"/>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1628800"/>
            <a:ext cx="4392488" cy="4997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1909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5865515"/>
          </a:xfrm>
          <a:solidFill>
            <a:schemeClr val="accent5">
              <a:lumMod val="20000"/>
              <a:lumOff val="80000"/>
            </a:schemeClr>
          </a:solidFill>
        </p:spPr>
        <p:txBody>
          <a:bodyPr>
            <a:normAutofit lnSpcReduction="10000"/>
          </a:bodyPr>
          <a:lstStyle/>
          <a:p>
            <a:pPr marL="0" indent="0" algn="l" rtl="0">
              <a:buNone/>
            </a:pPr>
            <a:r>
              <a:rPr lang="en-US" b="1" dirty="0" smtClean="0">
                <a:solidFill>
                  <a:srgbClr val="C00000"/>
                </a:solidFill>
              </a:rPr>
              <a:t>    </a:t>
            </a:r>
            <a:r>
              <a:rPr lang="en-US" b="1" i="1" u="sng" dirty="0" smtClean="0">
                <a:solidFill>
                  <a:srgbClr val="C00000"/>
                </a:solidFill>
              </a:rPr>
              <a:t>1</a:t>
            </a:r>
            <a:r>
              <a:rPr lang="en-US" b="1" i="1" u="sng" dirty="0">
                <a:solidFill>
                  <a:srgbClr val="C00000"/>
                </a:solidFill>
              </a:rPr>
              <a:t>. Tissue specificity of GLUT gene </a:t>
            </a:r>
            <a:endParaRPr lang="en-US" i="1" u="sng" dirty="0"/>
          </a:p>
          <a:p>
            <a:pPr marL="0" indent="0" algn="l" rtl="0">
              <a:buNone/>
            </a:pPr>
            <a:r>
              <a:rPr lang="en-US" dirty="0" smtClean="0"/>
              <a:t>    </a:t>
            </a:r>
            <a:r>
              <a:rPr lang="en-US" sz="2400" i="1" dirty="0" smtClean="0"/>
              <a:t>The </a:t>
            </a:r>
            <a:r>
              <a:rPr lang="en-US" sz="2400" i="1" dirty="0"/>
              <a:t>glucose transporters display a tissue-specific pattern of expression</a:t>
            </a:r>
            <a:r>
              <a:rPr lang="en-US" sz="2400" i="1" dirty="0" smtClean="0"/>
              <a:t>.</a:t>
            </a:r>
          </a:p>
          <a:p>
            <a:pPr marL="0" indent="0" algn="l" rtl="0">
              <a:buNone/>
            </a:pPr>
            <a:r>
              <a:rPr lang="en-US" sz="2400" i="1" dirty="0" smtClean="0"/>
              <a:t> </a:t>
            </a:r>
            <a:r>
              <a:rPr lang="en-US" sz="2400" i="1" dirty="0" smtClean="0"/>
              <a:t> </a:t>
            </a:r>
            <a:r>
              <a:rPr lang="en-US" sz="2400" b="1" i="1" dirty="0" smtClean="0"/>
              <a:t>For </a:t>
            </a:r>
            <a:r>
              <a:rPr lang="en-US" sz="2400" b="1" i="1" dirty="0" smtClean="0"/>
              <a:t>example</a:t>
            </a:r>
            <a:r>
              <a:rPr lang="en-US" sz="2400" i="1" dirty="0" smtClean="0"/>
              <a:t>:</a:t>
            </a:r>
          </a:p>
          <a:p>
            <a:pPr marL="0" indent="0" algn="l" rtl="0">
              <a:buNone/>
            </a:pPr>
            <a:r>
              <a:rPr lang="en-US" sz="2400" i="1" dirty="0" smtClean="0"/>
              <a:t> </a:t>
            </a:r>
            <a:r>
              <a:rPr lang="en-US" sz="2400" b="1" i="1" u="sng" dirty="0"/>
              <a:t>GLUT-3</a:t>
            </a:r>
            <a:r>
              <a:rPr lang="en-US" sz="2400" i="1" dirty="0"/>
              <a:t> </a:t>
            </a:r>
            <a:r>
              <a:rPr lang="en-US" sz="2400" i="1" dirty="0" smtClean="0"/>
              <a:t>: Is </a:t>
            </a:r>
            <a:r>
              <a:rPr lang="en-US" sz="2400" i="1" dirty="0"/>
              <a:t>the primary glucose transporter </a:t>
            </a:r>
            <a:r>
              <a:rPr lang="en-US" sz="2400" i="1" dirty="0" smtClean="0"/>
              <a:t>in </a:t>
            </a:r>
            <a:r>
              <a:rPr lang="en-US" sz="2400" i="1" dirty="0" smtClean="0"/>
              <a:t>neurons.</a:t>
            </a:r>
          </a:p>
          <a:p>
            <a:pPr marL="0" indent="0" algn="l" rtl="0">
              <a:buNone/>
            </a:pPr>
            <a:endParaRPr lang="en-US" sz="2400" dirty="0" smtClean="0"/>
          </a:p>
          <a:p>
            <a:pPr marL="0" indent="0" algn="l" rtl="0">
              <a:buNone/>
            </a:pPr>
            <a:r>
              <a:rPr lang="en-US" sz="2400" dirty="0" smtClean="0"/>
              <a:t> </a:t>
            </a:r>
            <a:r>
              <a:rPr lang="en-US" sz="2400" b="1" i="1" u="sng" dirty="0" smtClean="0"/>
              <a:t>GLUT-1:</a:t>
            </a:r>
            <a:r>
              <a:rPr lang="en-US" sz="2400" i="1" dirty="0" smtClean="0"/>
              <a:t> </a:t>
            </a:r>
          </a:p>
          <a:p>
            <a:pPr marL="0" indent="0" algn="l" rtl="0">
              <a:buNone/>
            </a:pPr>
            <a:r>
              <a:rPr lang="en-US" sz="2400" i="1" dirty="0" smtClean="0"/>
              <a:t>Is abundant in erythrocytes and brain, but is low in </a:t>
            </a:r>
            <a:r>
              <a:rPr lang="en-US" sz="2400" i="1" dirty="0" smtClean="0"/>
              <a:t>adult muscle.  </a:t>
            </a:r>
          </a:p>
          <a:p>
            <a:pPr marL="0" indent="0" algn="l" rtl="0">
              <a:buNone/>
            </a:pPr>
            <a:r>
              <a:rPr lang="en-US" sz="2400" i="1" dirty="0"/>
              <a:t> </a:t>
            </a:r>
            <a:r>
              <a:rPr lang="en-US" sz="2400" i="1" dirty="0" smtClean="0"/>
              <a:t>  </a:t>
            </a:r>
            <a:endParaRPr lang="en-US" sz="2400" b="1" i="1" u="sng" dirty="0" smtClean="0"/>
          </a:p>
          <a:p>
            <a:pPr marL="0" indent="0" algn="l" rtl="0">
              <a:buNone/>
            </a:pPr>
            <a:r>
              <a:rPr lang="en-US" sz="2400" b="1" i="1" u="sng" dirty="0" smtClean="0"/>
              <a:t>GLUT-4</a:t>
            </a:r>
            <a:r>
              <a:rPr lang="en-US" sz="2400" b="1" i="1" u="sng" dirty="0" smtClean="0"/>
              <a:t>:</a:t>
            </a:r>
            <a:r>
              <a:rPr lang="en-US" sz="2400" b="1" i="1" dirty="0" smtClean="0"/>
              <a:t> </a:t>
            </a:r>
            <a:r>
              <a:rPr lang="en-US" sz="2400" i="1" dirty="0" smtClean="0"/>
              <a:t>Is abundant in adipose tissue and skeletal muscle.</a:t>
            </a:r>
          </a:p>
          <a:p>
            <a:pPr marL="0" indent="0" algn="l" rtl="0">
              <a:buNone/>
            </a:pPr>
            <a:r>
              <a:rPr lang="en-US" sz="2400" b="1" i="1" dirty="0" smtClean="0">
                <a:solidFill>
                  <a:srgbClr val="002060"/>
                </a:solidFill>
              </a:rPr>
              <a:t>  </a:t>
            </a:r>
          </a:p>
          <a:p>
            <a:pPr marL="0" indent="0" algn="l" rtl="0">
              <a:buNone/>
            </a:pPr>
            <a:r>
              <a:rPr lang="en-US" sz="2400" b="1" i="1" dirty="0" smtClean="0">
                <a:solidFill>
                  <a:srgbClr val="002060"/>
                </a:solidFill>
              </a:rPr>
              <a:t>  </a:t>
            </a:r>
            <a:r>
              <a:rPr lang="en-US" sz="2400" b="1" i="1" u="sng" dirty="0" smtClean="0">
                <a:solidFill>
                  <a:srgbClr val="002060"/>
                </a:solidFill>
              </a:rPr>
              <a:t>Note:</a:t>
            </a:r>
            <a:r>
              <a:rPr lang="en-US" sz="2400" b="1" i="1" dirty="0" smtClean="0">
                <a:solidFill>
                  <a:srgbClr val="002060"/>
                </a:solidFill>
              </a:rPr>
              <a:t> The number of GLUT-4 transporters active in these </a:t>
            </a:r>
          </a:p>
          <a:p>
            <a:pPr marL="0" indent="0" algn="l" rtl="0">
              <a:buNone/>
            </a:pPr>
            <a:r>
              <a:rPr lang="en-US" sz="2400" b="1" i="1" dirty="0" smtClean="0">
                <a:solidFill>
                  <a:srgbClr val="002060"/>
                </a:solidFill>
              </a:rPr>
              <a:t>               tissues is increased by insulin.</a:t>
            </a:r>
            <a:endParaRPr lang="en-US" sz="2400" i="1" dirty="0"/>
          </a:p>
        </p:txBody>
      </p:sp>
    </p:spTree>
    <p:extLst>
      <p:ext uri="{BB962C8B-B14F-4D97-AF65-F5344CB8AC3E}">
        <p14:creationId xmlns:p14="http://schemas.microsoft.com/office/powerpoint/2010/main" val="732040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435280" cy="5937523"/>
          </a:xfrm>
          <a:solidFill>
            <a:schemeClr val="accent5">
              <a:lumMod val="20000"/>
              <a:lumOff val="80000"/>
            </a:schemeClr>
          </a:solidFill>
        </p:spPr>
        <p:txBody>
          <a:bodyPr/>
          <a:lstStyle/>
          <a:p>
            <a:pPr marL="0" indent="0" algn="l" rtl="0">
              <a:buNone/>
            </a:pPr>
            <a:r>
              <a:rPr lang="en-US" b="1" dirty="0" smtClean="0">
                <a:solidFill>
                  <a:srgbClr val="C00000"/>
                </a:solidFill>
              </a:rPr>
              <a:t>    </a:t>
            </a:r>
            <a:r>
              <a:rPr lang="en-US" b="1" i="1" u="sng" dirty="0" smtClean="0">
                <a:solidFill>
                  <a:srgbClr val="C00000"/>
                </a:solidFill>
              </a:rPr>
              <a:t>2. Specialized functions of GLUT isoforms</a:t>
            </a:r>
            <a:r>
              <a:rPr lang="en-US" i="1" u="sng" dirty="0"/>
              <a:t>   </a:t>
            </a:r>
            <a:endParaRPr lang="en-US" i="1" u="sng" dirty="0" smtClean="0"/>
          </a:p>
          <a:p>
            <a:pPr marL="0" indent="0" algn="l" rtl="0">
              <a:buNone/>
            </a:pPr>
            <a:r>
              <a:rPr lang="en-US" sz="2400" i="1" dirty="0" smtClean="0"/>
              <a:t>     In facilitated </a:t>
            </a:r>
            <a:r>
              <a:rPr lang="en-US" sz="2400" i="1" dirty="0"/>
              <a:t>diffusion, glucose movement follows a concentration gradient, that is, from a high glucose concentration to a lower </a:t>
            </a:r>
            <a:r>
              <a:rPr lang="en-US" sz="2400" i="1" dirty="0" smtClean="0"/>
              <a:t>one.</a:t>
            </a:r>
          </a:p>
          <a:p>
            <a:pPr marL="0" indent="0" algn="l" rtl="0">
              <a:buNone/>
            </a:pPr>
            <a:r>
              <a:rPr lang="en-US" sz="2400" i="1" dirty="0" smtClean="0"/>
              <a:t>  </a:t>
            </a:r>
          </a:p>
          <a:p>
            <a:pPr marL="0" indent="0" algn="l" rtl="0">
              <a:buNone/>
            </a:pPr>
            <a:r>
              <a:rPr lang="en-US" sz="2400" i="1" dirty="0" smtClean="0"/>
              <a:t> For </a:t>
            </a:r>
            <a:r>
              <a:rPr lang="en-US" sz="2400" i="1" dirty="0"/>
              <a:t>example, </a:t>
            </a:r>
            <a:r>
              <a:rPr lang="en-US" sz="2400" b="1" i="1" dirty="0"/>
              <a:t>GLUT-1</a:t>
            </a:r>
            <a:r>
              <a:rPr lang="en-US" sz="2400" i="1" dirty="0"/>
              <a:t>, </a:t>
            </a:r>
            <a:r>
              <a:rPr lang="en-US" sz="2400" b="1" i="1" dirty="0"/>
              <a:t>GLUT-3</a:t>
            </a:r>
            <a:r>
              <a:rPr lang="en-US" sz="2400" i="1" dirty="0"/>
              <a:t>, and </a:t>
            </a:r>
            <a:r>
              <a:rPr lang="en-US" sz="2400" b="1" i="1" dirty="0"/>
              <a:t>GLUT-4</a:t>
            </a:r>
            <a:r>
              <a:rPr lang="en-US" sz="2400" i="1" dirty="0"/>
              <a:t> are primarily involved </a:t>
            </a:r>
            <a:r>
              <a:rPr lang="en-US" sz="2400" i="1" dirty="0" smtClean="0"/>
              <a:t> </a:t>
            </a:r>
          </a:p>
          <a:p>
            <a:pPr marL="0" indent="0" algn="l" rtl="0">
              <a:buNone/>
            </a:pPr>
            <a:r>
              <a:rPr lang="en-US" sz="2400" i="1" dirty="0" smtClean="0"/>
              <a:t>    in </a:t>
            </a:r>
            <a:r>
              <a:rPr lang="en-US" sz="2400" i="1" dirty="0"/>
              <a:t>glucose uptake from the </a:t>
            </a:r>
            <a:r>
              <a:rPr lang="en-US" sz="2400" i="1" dirty="0" smtClean="0"/>
              <a:t>blood.</a:t>
            </a:r>
          </a:p>
          <a:p>
            <a:pPr marL="0" indent="0" algn="l" rtl="0">
              <a:buNone/>
            </a:pPr>
            <a:endParaRPr lang="en-US" sz="2400" b="1" i="1" dirty="0" smtClean="0">
              <a:solidFill>
                <a:srgbClr val="0070C0"/>
              </a:solidFill>
            </a:endParaRPr>
          </a:p>
          <a:p>
            <a:pPr marL="0" indent="0" algn="l" rtl="0">
              <a:buNone/>
            </a:pPr>
            <a:r>
              <a:rPr lang="en-US" sz="2800" b="1" i="1" dirty="0" smtClean="0">
                <a:solidFill>
                  <a:srgbClr val="0070C0"/>
                </a:solidFill>
              </a:rPr>
              <a:t>In contrast </a:t>
            </a:r>
            <a:r>
              <a:rPr lang="en-US" sz="2800" i="1" dirty="0" smtClean="0"/>
              <a:t>,</a:t>
            </a:r>
            <a:r>
              <a:rPr lang="en-US" sz="2800" b="1" i="1" dirty="0" smtClean="0"/>
              <a:t>GLUT-2</a:t>
            </a:r>
            <a:r>
              <a:rPr lang="en-US" sz="2400" i="1" dirty="0" smtClean="0"/>
              <a:t>, which is found in the liver, kidney, and </a:t>
            </a:r>
            <a:r>
              <a:rPr lang="el-GR" sz="2400" i="1" dirty="0" smtClean="0"/>
              <a:t>β</a:t>
            </a:r>
            <a:r>
              <a:rPr lang="en-US" sz="2400" i="1" dirty="0" smtClean="0"/>
              <a:t> cells of the pancreas, can either transport glucose into these cells when blood glucose levels are high, or transport glucose from the cells to the blood when blood glucose levels are low (for example, during fasting). </a:t>
            </a:r>
            <a:endParaRPr lang="en-US" sz="2400" i="1" dirty="0"/>
          </a:p>
        </p:txBody>
      </p:sp>
    </p:spTree>
    <p:extLst>
      <p:ext uri="{BB962C8B-B14F-4D97-AF65-F5344CB8AC3E}">
        <p14:creationId xmlns:p14="http://schemas.microsoft.com/office/powerpoint/2010/main" val="1854175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435280" cy="5937523"/>
          </a:xfrm>
          <a:solidFill>
            <a:schemeClr val="accent5">
              <a:lumMod val="20000"/>
              <a:lumOff val="80000"/>
            </a:schemeClr>
          </a:solidFill>
        </p:spPr>
        <p:txBody>
          <a:bodyPr>
            <a:normAutofit/>
          </a:bodyPr>
          <a:lstStyle/>
          <a:p>
            <a:pPr marL="0" indent="0" algn="l" rtl="0">
              <a:buNone/>
            </a:pPr>
            <a:r>
              <a:rPr lang="en-US" sz="2800" b="1" i="1" dirty="0" smtClean="0"/>
              <a:t>GLUT-5</a:t>
            </a:r>
            <a:r>
              <a:rPr lang="en-US" sz="3500" dirty="0" smtClean="0"/>
              <a:t> </a:t>
            </a:r>
            <a:r>
              <a:rPr lang="en-US" sz="2400" i="1" dirty="0"/>
              <a:t>is unusual in that it is the primary transporter for fructose (instead of glucose) in the small intestine and the testes</a:t>
            </a:r>
            <a:r>
              <a:rPr lang="en-US" sz="3500" dirty="0"/>
              <a:t>. </a:t>
            </a:r>
            <a:endParaRPr lang="en-US" sz="3500" dirty="0" smtClean="0"/>
          </a:p>
          <a:p>
            <a:pPr marL="0" indent="0" algn="l" rtl="0">
              <a:buNone/>
            </a:pPr>
            <a:r>
              <a:rPr lang="en-US" sz="3500" dirty="0" smtClean="0"/>
              <a:t>    </a:t>
            </a:r>
          </a:p>
          <a:p>
            <a:pPr marL="0" indent="0" algn="l" rtl="0">
              <a:buNone/>
            </a:pPr>
            <a:r>
              <a:rPr lang="en-US" sz="2800" b="1" i="1" dirty="0" smtClean="0"/>
              <a:t>GLUT-7,</a:t>
            </a:r>
            <a:r>
              <a:rPr lang="en-US" sz="3500" dirty="0" smtClean="0"/>
              <a:t> </a:t>
            </a:r>
            <a:r>
              <a:rPr lang="en-US" sz="2400" i="1" dirty="0"/>
              <a:t>which is expressed in the liver and other gluconeogenic tissues, mediates glucose flux across the endoplasmic reticular </a:t>
            </a:r>
            <a:r>
              <a:rPr lang="en-US" sz="2400" i="1" dirty="0" smtClean="0"/>
              <a:t>membrane.</a:t>
            </a:r>
            <a:endParaRPr lang="en-US" sz="2400" i="1" dirty="0"/>
          </a:p>
        </p:txBody>
      </p:sp>
    </p:spTree>
    <p:extLst>
      <p:ext uri="{BB962C8B-B14F-4D97-AF65-F5344CB8AC3E}">
        <p14:creationId xmlns:p14="http://schemas.microsoft.com/office/powerpoint/2010/main" val="3188812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445624" cy="1080120"/>
          </a:xfrm>
        </p:spPr>
        <p:txBody>
          <a:bodyPr>
            <a:normAutofit fontScale="90000"/>
          </a:bodyPr>
          <a:lstStyle/>
          <a:p>
            <a:pPr algn="l"/>
            <a:r>
              <a:rPr lang="en-US" b="1" i="1" u="sng" dirty="0" smtClean="0">
                <a:solidFill>
                  <a:srgbClr val="FFFF00"/>
                </a:solidFill>
              </a:rPr>
              <a:t>2. Na</a:t>
            </a:r>
            <a:r>
              <a:rPr lang="en-US" b="1" i="1" u="sng" dirty="0">
                <a:solidFill>
                  <a:srgbClr val="FFFF00"/>
                </a:solidFill>
              </a:rPr>
              <a:t>+-</a:t>
            </a:r>
            <a:r>
              <a:rPr lang="en-US" b="1" i="1" u="sng" dirty="0" smtClean="0">
                <a:solidFill>
                  <a:srgbClr val="FFFF00"/>
                </a:solidFill>
              </a:rPr>
              <a:t>monosaccharide cotransporter </a:t>
            </a:r>
            <a:r>
              <a:rPr lang="en-US" b="1" i="1" u="sng" dirty="0">
                <a:solidFill>
                  <a:srgbClr val="FFFF00"/>
                </a:solidFill>
              </a:rPr>
              <a:t>system</a:t>
            </a:r>
            <a:endParaRPr lang="ar-IQ" i="1" u="sng" dirty="0">
              <a:solidFill>
                <a:srgbClr val="FFFF00"/>
              </a:solidFill>
            </a:endParaRPr>
          </a:p>
        </p:txBody>
      </p:sp>
      <p:sp>
        <p:nvSpPr>
          <p:cNvPr id="3" name="عنصر نائب للمحتوى 2"/>
          <p:cNvSpPr>
            <a:spLocks noGrp="1"/>
          </p:cNvSpPr>
          <p:nvPr>
            <p:ph idx="1"/>
          </p:nvPr>
        </p:nvSpPr>
        <p:spPr>
          <a:xfrm>
            <a:off x="251520" y="1484784"/>
            <a:ext cx="8640960" cy="4896544"/>
          </a:xfrm>
          <a:solidFill>
            <a:schemeClr val="accent5">
              <a:lumMod val="20000"/>
              <a:lumOff val="80000"/>
            </a:schemeClr>
          </a:solidFill>
        </p:spPr>
        <p:txBody>
          <a:bodyPr>
            <a:normAutofit/>
          </a:bodyPr>
          <a:lstStyle/>
          <a:p>
            <a:pPr marL="0" indent="0" algn="l" rtl="0">
              <a:buNone/>
            </a:pPr>
            <a:r>
              <a:rPr lang="en-US" dirty="0" smtClean="0"/>
              <a:t>  </a:t>
            </a:r>
            <a:r>
              <a:rPr lang="en-US" sz="2400" i="1" dirty="0" smtClean="0"/>
              <a:t>This </a:t>
            </a:r>
            <a:r>
              <a:rPr lang="en-US" sz="2400" i="1" dirty="0"/>
              <a:t>is an energy-requiring process that transports glucose </a:t>
            </a:r>
            <a:r>
              <a:rPr lang="en-US" sz="2400" b="1" i="1" dirty="0">
                <a:solidFill>
                  <a:srgbClr val="FF0000"/>
                </a:solidFill>
              </a:rPr>
              <a:t>"</a:t>
            </a:r>
            <a:r>
              <a:rPr lang="en-US" sz="2400" b="1" i="1" dirty="0" smtClean="0">
                <a:solidFill>
                  <a:srgbClr val="FF0000"/>
                </a:solidFill>
              </a:rPr>
              <a:t>against " </a:t>
            </a:r>
            <a:r>
              <a:rPr lang="en-US" sz="2400" i="1" dirty="0" smtClean="0"/>
              <a:t>a </a:t>
            </a:r>
            <a:r>
              <a:rPr lang="en-US" sz="2400" i="1" dirty="0"/>
              <a:t>concentration </a:t>
            </a:r>
            <a:r>
              <a:rPr lang="en-US" sz="2400" b="1" i="1" dirty="0" smtClean="0">
                <a:solidFill>
                  <a:srgbClr val="FF0000"/>
                </a:solidFill>
              </a:rPr>
              <a:t>gradient </a:t>
            </a:r>
            <a:r>
              <a:rPr lang="en-US" sz="2400" i="1" dirty="0"/>
              <a:t>that </a:t>
            </a:r>
            <a:r>
              <a:rPr lang="en-US" sz="2400" i="1" dirty="0" smtClean="0"/>
              <a:t>is</a:t>
            </a:r>
            <a:r>
              <a:rPr lang="en-US" sz="2400" i="1" dirty="0"/>
              <a:t>, from low glucose concentrations outside the cell to higher concentrations within the </a:t>
            </a:r>
            <a:r>
              <a:rPr lang="en-US" sz="2400" i="1" dirty="0" smtClean="0"/>
              <a:t>cell.</a:t>
            </a:r>
          </a:p>
          <a:p>
            <a:pPr marL="0" indent="0" algn="l" rtl="0">
              <a:buNone/>
            </a:pPr>
            <a:endParaRPr lang="en-US" sz="2400" i="1" dirty="0" smtClean="0"/>
          </a:p>
          <a:p>
            <a:pPr marL="0" indent="0" algn="l" rtl="0">
              <a:buNone/>
            </a:pPr>
            <a:r>
              <a:rPr lang="en-US" sz="2400" i="1" dirty="0" smtClean="0"/>
              <a:t> This system is a carrier-mediated process in which the movement of glucose is coupled to the concentration gradient of Na</a:t>
            </a:r>
            <a:r>
              <a:rPr lang="en-US" sz="2400" i="1" baseline="30000" dirty="0" smtClean="0"/>
              <a:t>+ </a:t>
            </a:r>
            <a:r>
              <a:rPr lang="en-US" sz="2400" i="1" dirty="0" smtClean="0"/>
              <a:t>which is transported into the cell at the same time.</a:t>
            </a:r>
          </a:p>
          <a:p>
            <a:pPr marL="0" indent="0" algn="l" rtl="0">
              <a:buNone/>
            </a:pPr>
            <a:endParaRPr lang="en-US" sz="2400" i="1" dirty="0" smtClean="0"/>
          </a:p>
          <a:p>
            <a:pPr marL="0" indent="0" algn="l" rtl="0">
              <a:buNone/>
            </a:pPr>
            <a:r>
              <a:rPr lang="en-US" sz="2400" i="1" dirty="0" smtClean="0"/>
              <a:t> This type of transport occurs in the epithelial cells of the intestine, renal tubules, and choroid plexus. </a:t>
            </a:r>
            <a:endParaRPr lang="en-US" sz="2400" i="1" dirty="0"/>
          </a:p>
        </p:txBody>
      </p:sp>
    </p:spTree>
    <p:extLst>
      <p:ext uri="{BB962C8B-B14F-4D97-AF65-F5344CB8AC3E}">
        <p14:creationId xmlns:p14="http://schemas.microsoft.com/office/powerpoint/2010/main" val="37825821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115</TotalTime>
  <Words>472</Words>
  <Application>Microsoft Office PowerPoint</Application>
  <PresentationFormat>On-screen Show (4:3)</PresentationFormat>
  <Paragraphs>59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Vladimir Script</vt:lpstr>
      <vt:lpstr>سمة Office</vt:lpstr>
      <vt:lpstr>PowerPoint Presentation</vt:lpstr>
      <vt:lpstr> TRANSPORT OF GLUCOSE</vt:lpstr>
      <vt:lpstr>1. Na+-independent facilitated diffusion transport system</vt:lpstr>
      <vt:lpstr>PowerPoint Presentation</vt:lpstr>
      <vt:lpstr>Conformational States of Glucose transporters</vt:lpstr>
      <vt:lpstr>PowerPoint Presentation</vt:lpstr>
      <vt:lpstr>PowerPoint Presentation</vt:lpstr>
      <vt:lpstr>PowerPoint Presentation</vt:lpstr>
      <vt:lpstr>2. Na+-monosaccharide cotransporter system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Jamal</dc:creator>
  <cp:lastModifiedBy>Windows User</cp:lastModifiedBy>
  <cp:revision>20</cp:revision>
  <dcterms:created xsi:type="dcterms:W3CDTF">2015-10-12T08:00:50Z</dcterms:created>
  <dcterms:modified xsi:type="dcterms:W3CDTF">2019-03-05T07:57:50Z</dcterms:modified>
</cp:coreProperties>
</file>